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  <p:sldMasterId id="2147483708" r:id="rId4"/>
    <p:sldMasterId id="2147483720" r:id="rId5"/>
  </p:sldMasterIdLst>
  <p:notesMasterIdLst>
    <p:notesMasterId r:id="rId14"/>
  </p:notesMasterIdLst>
  <p:sldIdLst>
    <p:sldId id="256" r:id="rId6"/>
    <p:sldId id="291" r:id="rId7"/>
    <p:sldId id="292" r:id="rId8"/>
    <p:sldId id="302" r:id="rId9"/>
    <p:sldId id="295" r:id="rId10"/>
    <p:sldId id="304" r:id="rId11"/>
    <p:sldId id="298" r:id="rId12"/>
    <p:sldId id="300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90" d="100"/>
          <a:sy n="90" d="100"/>
        </p:scale>
        <p:origin x="-132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7"/>
            <c:bubble3D val="0"/>
            <c:explosion val="1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земельный налог </c:v>
                </c:pt>
                <c:pt idx="3">
                  <c:v>налог на недвижимость</c:v>
                </c:pt>
                <c:pt idx="4">
                  <c:v>НДС</c:v>
                </c:pt>
                <c:pt idx="5">
                  <c:v>другие налоги от выручки</c:v>
                </c:pt>
                <c:pt idx="6">
                  <c:v>прочие налоговые доходы</c:v>
                </c:pt>
                <c:pt idx="7">
                  <c:v>неналоговые доходы 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0.40400000000000003</c:v>
                </c:pt>
                <c:pt idx="1">
                  <c:v>2.8000000000000001E-2</c:v>
                </c:pt>
                <c:pt idx="2">
                  <c:v>0.111</c:v>
                </c:pt>
                <c:pt idx="3">
                  <c:v>0.16900000000000001</c:v>
                </c:pt>
                <c:pt idx="4">
                  <c:v>0.13300000000000001</c:v>
                </c:pt>
                <c:pt idx="5">
                  <c:v>6.0999999999999999E-2</c:v>
                </c:pt>
                <c:pt idx="6">
                  <c:v>1.4999999999999999E-2</c:v>
                </c:pt>
                <c:pt idx="7">
                  <c:v>7.9000000000000001E-2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37-46D7-9832-A26D336D7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"/>
          <c:y val="0.83848905286308451"/>
          <c:w val="1"/>
          <c:h val="0.161510947136915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868418260728217E-2"/>
          <c:y val="3.4394438858252031E-2"/>
          <c:w val="0.91613158173927178"/>
          <c:h val="0.789162235757491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556332497615768E-3"/>
                  <c:y val="-3.079385667222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15255081982267E-2"/>
                  <c:y val="0.132650646027508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государственный сектор</c:v>
                </c:pt>
                <c:pt idx="1">
                  <c:v>негосударственный сектор</c:v>
                </c:pt>
                <c:pt idx="2">
                  <c:v>индивидуальные предприниматели  </c:v>
                </c:pt>
                <c:pt idx="3">
                  <c:v>физические лица 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0.70099999999999996</c:v>
                </c:pt>
                <c:pt idx="1">
                  <c:v>0.20399999999999999</c:v>
                </c:pt>
                <c:pt idx="2">
                  <c:v>5.2999999999999999E-2</c:v>
                </c:pt>
                <c:pt idx="3">
                  <c:v>4.2000000000000003E-2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223232246900494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074876914202958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963610414679806E-2"/>
                  <c:y val="-2.3687582055557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556332497615766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государственный сектор</c:v>
                </c:pt>
                <c:pt idx="1">
                  <c:v>негосударственный сектор</c:v>
                </c:pt>
                <c:pt idx="2">
                  <c:v>индивидуальные предприниматели  </c:v>
                </c:pt>
                <c:pt idx="3">
                  <c:v>физические лица 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0.66</c:v>
                </c:pt>
                <c:pt idx="1">
                  <c:v>0.23200000000000001</c:v>
                </c:pt>
                <c:pt idx="2">
                  <c:v>5.0999999999999997E-2</c:v>
                </c:pt>
                <c:pt idx="3">
                  <c:v>5.7000000000000002E-2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557696"/>
        <c:axId val="6559232"/>
        <c:axId val="0"/>
      </c:bar3DChart>
      <c:catAx>
        <c:axId val="655769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559232"/>
        <c:crosses val="autoZero"/>
        <c:auto val="0"/>
        <c:lblAlgn val="ctr"/>
        <c:lblOffset val="100"/>
        <c:noMultiLvlLbl val="0"/>
      </c:catAx>
      <c:valAx>
        <c:axId val="655923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5576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/>
            </a:pPr>
            <a:r>
              <a:rPr lang="ru-RU" sz="1400" dirty="0" smtClean="0"/>
              <a:t>						</a:t>
            </a:r>
          </a:p>
          <a:p>
            <a:pPr algn="just">
              <a:defRPr/>
            </a:pPr>
            <a:r>
              <a:rPr lang="ru-RU" sz="1400" dirty="0" smtClean="0"/>
              <a:t>Расходы </a:t>
            </a:r>
            <a:r>
              <a:rPr lang="ru-RU" sz="1400" dirty="0"/>
              <a:t>консолидированного бюджета </a:t>
            </a:r>
            <a:r>
              <a:rPr lang="ru-RU" sz="1400" dirty="0" err="1"/>
              <a:t>Осиповичского</a:t>
            </a:r>
            <a:r>
              <a:rPr lang="ru-RU" sz="1400" dirty="0"/>
              <a:t> района  по функциональной классификации расходов за </a:t>
            </a:r>
            <a:r>
              <a:rPr lang="ru-RU" sz="1400" dirty="0" smtClean="0"/>
              <a:t> </a:t>
            </a:r>
            <a:r>
              <a:rPr lang="ru-RU" sz="1400" baseline="0" dirty="0" smtClean="0"/>
              <a:t>20</a:t>
            </a:r>
            <a:r>
              <a:rPr lang="ru-RU" sz="1400" dirty="0" smtClean="0"/>
              <a:t>18 год</a:t>
            </a:r>
          </a:p>
          <a:p>
            <a:pPr algn="just">
              <a:defRPr/>
            </a:pPr>
            <a:r>
              <a:rPr lang="ru-RU" sz="1400" dirty="0" smtClean="0"/>
              <a:t>						</a:t>
            </a:r>
            <a:r>
              <a:rPr lang="ru-RU" sz="1400" b="0" dirty="0" smtClean="0"/>
              <a:t>тыс. рублей</a:t>
            </a:r>
            <a:endParaRPr lang="ru-RU" sz="1400" b="0" dirty="0"/>
          </a:p>
        </c:rich>
      </c:tx>
      <c:layout>
        <c:manualLayout>
          <c:xMode val="edge"/>
          <c:yMode val="edge"/>
          <c:x val="0.15113516798787063"/>
          <c:y val="3.1349714372821622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7.5155164832292204E-2"/>
          <c:y val="0.26713843810636029"/>
          <c:w val="0.49641134645170143"/>
          <c:h val="0.73286156189363971"/>
        </c:manualLayout>
      </c:layout>
      <c:pie3DChart>
        <c:varyColors val="1"/>
        <c:ser>
          <c:idx val="0"/>
          <c:order val="0"/>
          <c:tx>
            <c:strRef>
              <c:f>Лист2!$B$2</c:f>
              <c:strCache>
                <c:ptCount val="1"/>
                <c:pt idx="0">
                  <c:v>Исполнено за  1 полугодие  2018 года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4281730181006874E-2"/>
                  <c:y val="-8.49185481448563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4 442,8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273363561121305E-2"/>
                  <c:y val="-6.74993587818088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ru-RU" dirty="0" smtClean="0"/>
                      <a:t>637,4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267785814530923E-2"/>
                  <c:y val="-5.008016941876142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8 021,2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4483498098717326E-2"/>
                  <c:y val="7.36126245402377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281730181006874E-2"/>
                  <c:y val="8.05637508040944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</a:t>
                    </a:r>
                    <a:r>
                      <a:rPr lang="en-US" dirty="0" smtClean="0"/>
                      <a:t> 7</a:t>
                    </a:r>
                    <a:r>
                      <a:rPr lang="ru-RU" dirty="0" smtClean="0"/>
                      <a:t>74,0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7126920724027495E-2"/>
                  <c:y val="0.1045151361782846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5 076,0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8566249235308935E-2"/>
                  <c:y val="-7.83865235824277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25 616,0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9972111267048105E-3"/>
                  <c:y val="-7.83863521337135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2 334,6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Лист2!$A$3:$A$10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Прочие отрасли</c:v>
                </c:pt>
                <c:pt idx="4">
                  <c:v>Здравоохранение</c:v>
                </c:pt>
                <c:pt idx="5">
                  <c:v>Физическая культура, спорт, культура и СМИ</c:v>
                </c:pt>
                <c:pt idx="6">
                  <c:v>Образование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Лист2!$B$3:$B$10</c:f>
              <c:numCache>
                <c:formatCode>#,##0.0</c:formatCode>
                <c:ptCount val="8"/>
                <c:pt idx="0">
                  <c:v>3215</c:v>
                </c:pt>
                <c:pt idx="1">
                  <c:v>1143</c:v>
                </c:pt>
                <c:pt idx="2">
                  <c:v>5735.9</c:v>
                </c:pt>
                <c:pt idx="3">
                  <c:v>12.4</c:v>
                </c:pt>
                <c:pt idx="4">
                  <c:v>12721.4</c:v>
                </c:pt>
                <c:pt idx="5">
                  <c:v>3594.2</c:v>
                </c:pt>
                <c:pt idx="6">
                  <c:v>18167.099999999999</c:v>
                </c:pt>
                <c:pt idx="7">
                  <c:v>1778.6</c:v>
                </c:pt>
              </c:numCache>
            </c:numRef>
          </c:val>
        </c:ser>
        <c:ser>
          <c:idx val="1"/>
          <c:order val="1"/>
          <c:tx>
            <c:strRef>
              <c:f>Лист2!$C$2</c:f>
              <c:strCache>
                <c:ptCount val="1"/>
              </c:strCache>
            </c:strRef>
          </c:tx>
          <c:explosion val="25"/>
          <c:cat>
            <c:strRef>
              <c:f>Лист2!$A$3:$A$10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Прочие отрасли</c:v>
                </c:pt>
                <c:pt idx="4">
                  <c:v>Здравоохранение</c:v>
                </c:pt>
                <c:pt idx="5">
                  <c:v>Физическая культура, спорт, культура и СМИ</c:v>
                </c:pt>
                <c:pt idx="6">
                  <c:v>Образование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Лист2!$C$3:$C$10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632409958215567"/>
          <c:y val="0.2477959046217087"/>
          <c:w val="0.32367587074825488"/>
          <c:h val="0.44515425820071974"/>
        </c:manualLayout>
      </c:layout>
      <c:overlay val="0"/>
      <c:txPr>
        <a:bodyPr/>
        <a:lstStyle/>
        <a:p>
          <a:pPr rtl="0"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8434145270413899E-2"/>
          <c:w val="0.76807299188979006"/>
          <c:h val="0.941565854729586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50800" dir="5400000" algn="ctr" rotWithShape="0">
                <a:srgbClr val="92D050"/>
              </a:outerShdw>
            </a:effectLst>
          </c:spPr>
          <c:explosion val="7"/>
          <c:dLbls>
            <c:dLbl>
              <c:idx val="0"/>
              <c:layout>
                <c:manualLayout>
                  <c:x val="1.263704032885235E-2"/>
                  <c:y val="-2.101733570848962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6,6%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145983779580048E-2"/>
                  <c:y val="-4.4358417930945269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2,4%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439284523941784E-4"/>
                  <c:y val="1.579102256441421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12,0%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493278524608275E-2"/>
                  <c:y val="2.9174742388240263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29,5%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4044883901788696E-2"/>
                  <c:y val="8.729159485094875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7,6%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727474725030552E-3"/>
                  <c:y val="-9.2620420810506435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38,3%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473758471280969E-2"/>
                  <c:y val="-0.29494280539478751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>
                        <a:latin typeface="Times New Roman" pitchFamily="18" charset="0"/>
                        <a:cs typeface="Times New Roman" pitchFamily="18" charset="0"/>
                      </a:rPr>
                      <a:t>3,5%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</c:v>
                </c:pt>
                <c:pt idx="3">
                  <c:v>Здравоохранение</c:v>
                </c:pt>
                <c:pt idx="4">
                  <c:v>Физическая культура, культура и СМИ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Прочие отрасли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6.9</c:v>
                </c:pt>
                <c:pt idx="1">
                  <c:v>2.4</c:v>
                </c:pt>
                <c:pt idx="2">
                  <c:v>12</c:v>
                </c:pt>
                <c:pt idx="3">
                  <c:v>29.5</c:v>
                </c:pt>
                <c:pt idx="4">
                  <c:v>7.6</c:v>
                </c:pt>
                <c:pt idx="5">
                  <c:v>38.299999999999997</c:v>
                </c:pt>
                <c:pt idx="6">
                  <c:v>3.5</c:v>
                </c:pt>
                <c:pt idx="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51032107543606"/>
          <c:y val="9.2550667925286004E-2"/>
          <c:w val="0.243740806577047"/>
          <c:h val="0.61060387410101125"/>
        </c:manualLayout>
      </c:layout>
      <c:overlay val="0"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878BC-A3C2-46A1-B3E4-B567C0069324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2327A-1EC9-4D58-BCE3-25D186920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7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6B1DF-FEF9-411F-B887-F508766D5772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836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64A96-8628-40D5-AE39-737B4833F51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65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39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954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76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42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96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11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50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100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266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2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81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70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87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106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8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395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549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2479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777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1098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5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144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7095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081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773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162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761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0003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375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8906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6626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92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662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2615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1856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7790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6323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22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660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78364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6835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4565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9604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8944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4786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598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91463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7228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70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37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9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56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3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47DEB-9963-467C-86FC-05128F7B5179}" type="datetimeFigureOut">
              <a:rPr lang="ru-RU" smtClean="0"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36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89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1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86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13.02.2019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132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136904" cy="446449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Arial Black" pitchFamily="34" charset="0"/>
              </a:rPr>
              <a:t>БЮЛЛЕТЕНЬ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ОБ ИСПОЛНЕНИИ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КОНСОЛИДИРОВАННОГО БЮДЖЕТА ОСИПОВИЧСКОГО РАЙОНА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/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i="1" dirty="0" smtClean="0">
                <a:latin typeface="+mn-lt"/>
              </a:rPr>
              <a:t>ЗА  2018 ГОД</a:t>
            </a:r>
            <a:br>
              <a:rPr lang="ru-RU" i="1" dirty="0" smtClean="0">
                <a:latin typeface="+mn-lt"/>
              </a:rPr>
            </a:br>
            <a:r>
              <a:rPr lang="ru-RU" i="1" dirty="0" smtClean="0">
                <a:latin typeface="+mn-lt"/>
              </a:rPr>
              <a:t/>
            </a:r>
            <a:br>
              <a:rPr lang="ru-RU" i="1" dirty="0" smtClean="0">
                <a:latin typeface="+mn-lt"/>
              </a:rPr>
            </a:br>
            <a:r>
              <a:rPr lang="ru-RU" i="1" dirty="0">
                <a:latin typeface="+mn-lt"/>
              </a:rPr>
              <a:t> </a:t>
            </a:r>
            <a:r>
              <a:rPr lang="ru-RU" i="1" dirty="0" smtClean="0">
                <a:latin typeface="+mn-lt"/>
              </a:rPr>
              <a:t>                            </a:t>
            </a:r>
            <a:endParaRPr lang="ru-RU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35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4625"/>
            <a:ext cx="8928992" cy="642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33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88640"/>
            <a:ext cx="8928993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09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778098"/>
          </a:xfrm>
        </p:spPr>
        <p:txBody>
          <a:bodyPr>
            <a:noAutofit/>
          </a:bodyPr>
          <a:lstStyle/>
          <a:p>
            <a:r>
              <a:rPr lang="ru-RU" sz="1200" dirty="0" smtClean="0"/>
              <a:t>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600" dirty="0" smtClean="0"/>
              <a:t>Структура поступления доходов в бюджет Осиповичского района  за  2018 год</a:t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632737"/>
              </p:ext>
            </p:extLst>
          </p:nvPr>
        </p:nvGraphicFramePr>
        <p:xfrm>
          <a:off x="457200" y="1052736"/>
          <a:ext cx="8219256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0161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712968" cy="597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5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93610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Структура доходной части консолидированного бюджета </a:t>
            </a:r>
            <a:br>
              <a:rPr lang="ru-RU" sz="2000" b="1" dirty="0" smtClean="0"/>
            </a:br>
            <a:r>
              <a:rPr lang="ru-RU" sz="2000" b="1" dirty="0" err="1" smtClean="0"/>
              <a:t>Осиповичского</a:t>
            </a:r>
            <a:r>
              <a:rPr lang="ru-RU" sz="2000" b="1" dirty="0" smtClean="0"/>
              <a:t> района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380999"/>
              </p:ext>
            </p:extLst>
          </p:nvPr>
        </p:nvGraphicFramePr>
        <p:xfrm>
          <a:off x="539552" y="1196752"/>
          <a:ext cx="8363272" cy="5361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762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318739"/>
              </p:ext>
            </p:extLst>
          </p:nvPr>
        </p:nvGraphicFramePr>
        <p:xfrm>
          <a:off x="467544" y="15974"/>
          <a:ext cx="8568952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93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555"/>
            <a:ext cx="8136904" cy="72008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Осиповичского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за 2018 год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635573"/>
              </p:ext>
            </p:extLst>
          </p:nvPr>
        </p:nvGraphicFramePr>
        <p:xfrm>
          <a:off x="126003" y="692696"/>
          <a:ext cx="900100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320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</TotalTime>
  <Words>61</Words>
  <Application>Microsoft Office PowerPoint</Application>
  <PresentationFormat>Экран (4:3)</PresentationFormat>
  <Paragraphs>30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Тема Office</vt:lpstr>
      <vt:lpstr>1_Тема Office</vt:lpstr>
      <vt:lpstr>4_Тема Office</vt:lpstr>
      <vt:lpstr>5_Тема Office</vt:lpstr>
      <vt:lpstr>2_Тема Office</vt:lpstr>
      <vt:lpstr>БЮЛЛЕТЕНЬ ОБ ИСПОЛНЕНИИ КОНСОЛИДИРОВАННОГО БЮДЖЕТА ОСИПОВИЧСКОГО РАЙОНА  ЗА  2018 ГОД                               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Структура поступления доходов в бюджет Осиповичского района  за  2018 год </vt:lpstr>
      <vt:lpstr>Презентация PowerPoint</vt:lpstr>
      <vt:lpstr>Структура доходной части консолидированного бюджета  Осиповичского района</vt:lpstr>
      <vt:lpstr>Презентация PowerPoint</vt:lpstr>
      <vt:lpstr> Структура расходов бюджета Осиповичского района за 2018 год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БЮЛЛЕТЕНЬ ОБ ИСПОЛНЕНИИ</dc:title>
  <dc:creator>Беляцкая Ирина</dc:creator>
  <cp:lastModifiedBy>Пацкевич Наталья</cp:lastModifiedBy>
  <cp:revision>285</cp:revision>
  <cp:lastPrinted>2019-02-13T08:14:56Z</cp:lastPrinted>
  <dcterms:created xsi:type="dcterms:W3CDTF">2015-10-08T06:47:48Z</dcterms:created>
  <dcterms:modified xsi:type="dcterms:W3CDTF">2019-02-13T08:16:10Z</dcterms:modified>
</cp:coreProperties>
</file>