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4"/>
  </p:notesMasterIdLst>
  <p:sldIdLst>
    <p:sldId id="256" r:id="rId6"/>
    <p:sldId id="280" r:id="rId7"/>
    <p:sldId id="281" r:id="rId8"/>
    <p:sldId id="284" r:id="rId9"/>
    <p:sldId id="286" r:id="rId10"/>
    <p:sldId id="287" r:id="rId11"/>
    <p:sldId id="288" r:id="rId12"/>
    <p:sldId id="290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земельный налог </c:v>
                </c:pt>
                <c:pt idx="3">
                  <c:v>налог на недвижимость</c:v>
                </c:pt>
                <c:pt idx="4">
                  <c:v>НДС</c:v>
                </c:pt>
                <c:pt idx="5">
                  <c:v>другие налоги от выручки</c:v>
                </c:pt>
                <c:pt idx="6">
                  <c:v>прочие налоговые доходы</c:v>
                </c:pt>
                <c:pt idx="7">
                  <c:v>неналоговые доходы 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0.39400000000000002</c:v>
                </c:pt>
                <c:pt idx="1">
                  <c:v>6.0000000000000001E-3</c:v>
                </c:pt>
                <c:pt idx="2">
                  <c:v>0.16</c:v>
                </c:pt>
                <c:pt idx="3">
                  <c:v>0.155</c:v>
                </c:pt>
                <c:pt idx="4">
                  <c:v>0.128</c:v>
                </c:pt>
                <c:pt idx="5">
                  <c:v>5.7000000000000002E-2</c:v>
                </c:pt>
                <c:pt idx="6">
                  <c:v>1.2E-2</c:v>
                </c:pt>
                <c:pt idx="7">
                  <c:v>8.7999999999999995E-2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37-46D7-9832-A26D336D7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3848905286308451"/>
          <c:w val="1"/>
          <c:h val="0.161510947136915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868418260728217E-2"/>
          <c:y val="3.4394438858252031E-2"/>
          <c:w val="0.91613158173927178"/>
          <c:h val="0.789162235757491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01.07.2018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556332497615768E-3"/>
                  <c:y val="-3.079385667222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15255081982267E-2"/>
                  <c:y val="0.13265064602750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предприниматиели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0.75900000000000001</c:v>
                </c:pt>
                <c:pt idx="1">
                  <c:v>0.156</c:v>
                </c:pt>
                <c:pt idx="2">
                  <c:v>0.05</c:v>
                </c:pt>
                <c:pt idx="3">
                  <c:v>3.5000000000000003E-2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223232246900494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074876914202958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963610414679806E-2"/>
                  <c:y val="-2.3687582055557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556332497615766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предприниматиели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0.81499999999999995</c:v>
                </c:pt>
                <c:pt idx="1">
                  <c:v>6.5000000000000002E-2</c:v>
                </c:pt>
                <c:pt idx="2">
                  <c:v>5.8999999999999997E-2</c:v>
                </c:pt>
                <c:pt idx="3">
                  <c:v>6.0999999999999999E-2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926208"/>
        <c:axId val="126928000"/>
        <c:axId val="0"/>
      </c:bar3DChart>
      <c:catAx>
        <c:axId val="12692620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6928000"/>
        <c:crosses val="autoZero"/>
        <c:auto val="0"/>
        <c:lblAlgn val="ctr"/>
        <c:lblOffset val="100"/>
        <c:noMultiLvlLbl val="0"/>
      </c:catAx>
      <c:valAx>
        <c:axId val="1269280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69262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just">
              <a:defRPr/>
            </a:pPr>
            <a:r>
              <a:rPr lang="ru-RU" sz="1400" dirty="0" smtClean="0"/>
              <a:t>						</a:t>
            </a:r>
          </a:p>
          <a:p>
            <a:pPr algn="just">
              <a:defRPr/>
            </a:pPr>
            <a:endParaRPr lang="ru-RU" sz="1400" dirty="0" smtClean="0"/>
          </a:p>
          <a:p>
            <a:pPr algn="just">
              <a:defRPr/>
            </a:pPr>
            <a:r>
              <a:rPr lang="ru-RU" sz="1400" dirty="0" smtClean="0"/>
              <a:t>Расходы </a:t>
            </a:r>
            <a:r>
              <a:rPr lang="ru-RU" sz="1400" dirty="0"/>
              <a:t>консолидированного бюджета </a:t>
            </a:r>
            <a:r>
              <a:rPr lang="ru-RU" sz="1400" dirty="0" err="1"/>
              <a:t>Осиповичского</a:t>
            </a:r>
            <a:r>
              <a:rPr lang="ru-RU" sz="1400" dirty="0"/>
              <a:t> района  по функциональной классификации расходов за </a:t>
            </a:r>
            <a:r>
              <a:rPr lang="ru-RU" sz="1400" dirty="0" smtClean="0"/>
              <a:t> 1 полугодие </a:t>
            </a:r>
            <a:r>
              <a:rPr lang="ru-RU" sz="1400" baseline="0" dirty="0" smtClean="0"/>
              <a:t> 20</a:t>
            </a:r>
            <a:r>
              <a:rPr lang="ru-RU" sz="1400" dirty="0" smtClean="0"/>
              <a:t>18 года</a:t>
            </a:r>
          </a:p>
          <a:p>
            <a:pPr algn="just">
              <a:defRPr/>
            </a:pPr>
            <a:r>
              <a:rPr lang="ru-RU" sz="1400" dirty="0" smtClean="0"/>
              <a:t>						</a:t>
            </a:r>
            <a:r>
              <a:rPr lang="ru-RU" sz="1400" b="0" dirty="0" smtClean="0"/>
              <a:t>тыс. рублей</a:t>
            </a:r>
            <a:endParaRPr lang="ru-RU" sz="1400" b="0" dirty="0"/>
          </a:p>
        </c:rich>
      </c:tx>
      <c:layout>
        <c:manualLayout>
          <c:xMode val="edge"/>
          <c:yMode val="edge"/>
          <c:x val="0.15113516798787063"/>
          <c:y val="3.1349714372821622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7.5155164832292204E-2"/>
          <c:y val="0.26713843810636029"/>
          <c:w val="0.49641134645170143"/>
          <c:h val="0.73286156189363971"/>
        </c:manualLayout>
      </c:layout>
      <c:pie3DChart>
        <c:varyColors val="1"/>
        <c:ser>
          <c:idx val="0"/>
          <c:order val="0"/>
          <c:tx>
            <c:strRef>
              <c:f>Лист2!$B$2</c:f>
              <c:strCache>
                <c:ptCount val="1"/>
                <c:pt idx="0">
                  <c:v>Исполнено за  1 полугодие  2018 года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281730181006874E-2"/>
                  <c:y val="-8.4918548144856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273363561121305E-2"/>
                  <c:y val="-6.7499358781808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267785814530923E-2"/>
                  <c:y val="-5.00801694187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555093742128181E-2"/>
                  <c:y val="6.967675745218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81730181006874E-2"/>
                  <c:y val="8.056375080409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126920724027495E-2"/>
                  <c:y val="0.104515136178284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566249235308935E-2"/>
                  <c:y val="-7.838652358242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9972111267048105E-3"/>
                  <c:y val="-7.838635213371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Лист2!$A$3:$A$10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Прочие отрасли</c:v>
                </c:pt>
                <c:pt idx="4">
                  <c:v>Здравоохранение</c:v>
                </c:pt>
                <c:pt idx="5">
                  <c:v>Физическая культура, спорт, культура и СМИ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Лист2!$B$3:$B$10</c:f>
              <c:numCache>
                <c:formatCode>#,##0.0</c:formatCode>
                <c:ptCount val="8"/>
                <c:pt idx="0">
                  <c:v>2247.9</c:v>
                </c:pt>
                <c:pt idx="1">
                  <c:v>699.9</c:v>
                </c:pt>
                <c:pt idx="2">
                  <c:v>3162</c:v>
                </c:pt>
                <c:pt idx="3">
                  <c:v>6.6</c:v>
                </c:pt>
                <c:pt idx="4">
                  <c:v>7198.7</c:v>
                </c:pt>
                <c:pt idx="5">
                  <c:v>2119.6</c:v>
                </c:pt>
                <c:pt idx="6">
                  <c:v>13695.2</c:v>
                </c:pt>
                <c:pt idx="7">
                  <c:v>1133.5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</c:strCache>
            </c:strRef>
          </c:tx>
          <c:explosion val="25"/>
          <c:cat>
            <c:strRef>
              <c:f>Лист2!$A$3:$A$10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Прочие отрасли</c:v>
                </c:pt>
                <c:pt idx="4">
                  <c:v>Здравоохранение</c:v>
                </c:pt>
                <c:pt idx="5">
                  <c:v>Физическая культура, спорт, культура и СМИ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Лист2!$C$3:$C$10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632409958215567"/>
          <c:y val="0.2477959046217087"/>
          <c:w val="0.32367587074825488"/>
          <c:h val="0.44515425820071974"/>
        </c:manualLayout>
      </c:layout>
      <c:overlay val="0"/>
      <c:txPr>
        <a:bodyPr/>
        <a:lstStyle/>
        <a:p>
          <a:pPr rtl="0"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47716920342186E-3"/>
          <c:y val="2.8048389729798673E-2"/>
          <c:w val="0.76807299188979006"/>
          <c:h val="0.941565854729586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50800" dir="5400000" algn="ctr" rotWithShape="0">
                <a:srgbClr val="92D050"/>
              </a:outerShdw>
            </a:effectLst>
          </c:spPr>
          <c:dLbls>
            <c:dLbl>
              <c:idx val="0"/>
              <c:layout>
                <c:manualLayout>
                  <c:x val="1.263704032885235E-2"/>
                  <c:y val="-2.101733570848962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145983779580048E-2"/>
                  <c:y val="-4.4358417930945269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2,3%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439284523941784E-4"/>
                  <c:y val="1.579102256441421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10,4%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133318520164429E-3"/>
                  <c:y val="-4.0946231936257278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23,8%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044883901788696E-2"/>
                  <c:y val="8.729159485094875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7,0%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727474725030552E-3"/>
                  <c:y val="-9.2620420810506435E-3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>
                        <a:latin typeface="Times New Roman" pitchFamily="18" charset="0"/>
                        <a:cs typeface="Times New Roman" pitchFamily="18" charset="0"/>
                      </a:rPr>
                      <a:t>45,3%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473758471280969E-2"/>
                  <c:y val="-0.2949428053947875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3,7%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</c:v>
                </c:pt>
                <c:pt idx="3">
                  <c:v>Здравоохранение</c:v>
                </c:pt>
                <c:pt idx="4">
                  <c:v>Физическая культура, культура и СМИ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Прочие отрасли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5.9</c:v>
                </c:pt>
                <c:pt idx="1">
                  <c:v>4.2</c:v>
                </c:pt>
                <c:pt idx="2">
                  <c:v>13.8</c:v>
                </c:pt>
                <c:pt idx="3">
                  <c:v>24.6</c:v>
                </c:pt>
                <c:pt idx="4">
                  <c:v>6.9</c:v>
                </c:pt>
                <c:pt idx="5">
                  <c:v>40</c:v>
                </c:pt>
                <c:pt idx="6">
                  <c:v>4.5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332229752249749"/>
          <c:y val="0"/>
          <c:w val="0.21269981113209643"/>
          <c:h val="0.98458240383166029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878BC-A3C2-46A1-B3E4-B567C0069324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327A-1EC9-4D58-BCE3-25D186920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64A96-8628-40D5-AE39-737B4833F51F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5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9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5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7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42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96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11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50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00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66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2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1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70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87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06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690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75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41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711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875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65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5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44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2706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5046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51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022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417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97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127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509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149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0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662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53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017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134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239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424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84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395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549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479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7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604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098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533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095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081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773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1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9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7DEB-9963-467C-86FC-05128F7B5179}" type="datetimeFigureOut">
              <a:rPr lang="ru-RU" smtClean="0"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9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9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1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136904" cy="44644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 Black" pitchFamily="34" charset="0"/>
              </a:rPr>
              <a:t>БЮЛЛЕТЕНЬ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ОБ ИСПОЛНЕНИИ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КОНСОЛИДИРОВАННОГО БЮДЖЕТА ОСИПОВИЧСКОГО РАЙОНА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/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i="1" dirty="0" smtClean="0">
                <a:latin typeface="+mn-lt"/>
              </a:rPr>
              <a:t>ЗА  1 </a:t>
            </a:r>
            <a:r>
              <a:rPr lang="ru-RU" i="1" dirty="0" smtClean="0">
                <a:latin typeface="+mn-lt"/>
              </a:rPr>
              <a:t>полугодие </a:t>
            </a:r>
            <a:r>
              <a:rPr lang="ru-RU" i="1" dirty="0" smtClean="0">
                <a:latin typeface="+mn-lt"/>
              </a:rPr>
              <a:t>2018 ГОДА</a:t>
            </a:r>
            <a:br>
              <a:rPr lang="ru-RU" i="1" dirty="0" smtClean="0">
                <a:latin typeface="+mn-lt"/>
              </a:rPr>
            </a:br>
            <a:r>
              <a:rPr lang="ru-RU" i="1" dirty="0" smtClean="0">
                <a:latin typeface="+mn-lt"/>
              </a:rPr>
              <a:t/>
            </a:r>
            <a:br>
              <a:rPr lang="ru-RU" i="1" dirty="0" smtClean="0">
                <a:latin typeface="+mn-lt"/>
              </a:rPr>
            </a:br>
            <a:r>
              <a:rPr lang="ru-RU" i="1" dirty="0">
                <a:latin typeface="+mn-lt"/>
              </a:rPr>
              <a:t> </a:t>
            </a:r>
            <a:r>
              <a:rPr lang="ru-RU" i="1" dirty="0" smtClean="0">
                <a:latin typeface="+mn-lt"/>
              </a:rPr>
              <a:t>                            </a:t>
            </a:r>
            <a:endParaRPr lang="ru-RU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35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0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45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778098"/>
          </a:xfrm>
        </p:spPr>
        <p:txBody>
          <a:bodyPr>
            <a:noAutofit/>
          </a:bodyPr>
          <a:lstStyle/>
          <a:p>
            <a:r>
              <a:rPr lang="ru-RU" sz="1600" dirty="0" smtClean="0"/>
              <a:t>Структура </a:t>
            </a:r>
            <a:r>
              <a:rPr lang="ru-RU" sz="1600" dirty="0" smtClean="0"/>
              <a:t>поступления доходов в бюджет Осиповичского района  за  1 полугодие 2018 года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(в процентах)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414121"/>
              </p:ext>
            </p:extLst>
          </p:nvPr>
        </p:nvGraphicFramePr>
        <p:xfrm>
          <a:off x="457200" y="1052736"/>
          <a:ext cx="8219256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21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5" y="0"/>
            <a:ext cx="892899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36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93610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Структура </a:t>
            </a:r>
            <a:r>
              <a:rPr lang="ru-RU" sz="2000" b="1" dirty="0" smtClean="0"/>
              <a:t>доходной части консолидированного бюджета </a:t>
            </a:r>
            <a:br>
              <a:rPr lang="ru-RU" sz="2000" b="1" dirty="0" smtClean="0"/>
            </a:br>
            <a:r>
              <a:rPr lang="ru-RU" sz="2000" b="1" dirty="0" err="1" smtClean="0"/>
              <a:t>Осиповичского</a:t>
            </a:r>
            <a:r>
              <a:rPr lang="ru-RU" sz="2000" b="1" dirty="0" smtClean="0"/>
              <a:t> района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803605"/>
              </p:ext>
            </p:extLst>
          </p:nvPr>
        </p:nvGraphicFramePr>
        <p:xfrm>
          <a:off x="539552" y="1196752"/>
          <a:ext cx="8363272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26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352909"/>
              </p:ext>
            </p:extLst>
          </p:nvPr>
        </p:nvGraphicFramePr>
        <p:xfrm>
          <a:off x="467544" y="15974"/>
          <a:ext cx="8568952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80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742635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района за 1 полугодие 2018 года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267930"/>
              </p:ext>
            </p:extLst>
          </p:nvPr>
        </p:nvGraphicFramePr>
        <p:xfrm>
          <a:off x="107504" y="692696"/>
          <a:ext cx="90010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43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69</Words>
  <Application>Microsoft Office PowerPoint</Application>
  <PresentationFormat>Экран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Тема Office</vt:lpstr>
      <vt:lpstr>1_Тема Office</vt:lpstr>
      <vt:lpstr>2_Тема Office</vt:lpstr>
      <vt:lpstr>3_Тема Office</vt:lpstr>
      <vt:lpstr>4_Тема Office</vt:lpstr>
      <vt:lpstr>БЮЛЛЕТЕНЬ ОБ ИСПОЛНЕНИИ КОНСОЛИДИРОВАННОГО БЮДЖЕТА ОСИПОВИЧСКОГО РАЙОНА  ЗА  1 полугодие 2018 ГОДА                               </vt:lpstr>
      <vt:lpstr>Презентация PowerPoint</vt:lpstr>
      <vt:lpstr>Презентация PowerPoint</vt:lpstr>
      <vt:lpstr>Структура поступления доходов в бюджет Осиповичского района  за  1 полугодие 2018 года                                                                                                                                                     (в процентах)</vt:lpstr>
      <vt:lpstr>Презентация PowerPoint</vt:lpstr>
      <vt:lpstr>Структура доходной части консолидированного бюджета  Осиповичского района</vt:lpstr>
      <vt:lpstr>Презентация PowerPoint</vt:lpstr>
      <vt:lpstr>Структура расходов бюджета Осиповичского района за 1 полугодие 2018 года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БЮЛЛЕТЕНЬ ОБ ИСПОЛНЕНИИ</dc:title>
  <dc:creator>Беляцкая Ирина</dc:creator>
  <cp:lastModifiedBy>Пацкевич Наталья</cp:lastModifiedBy>
  <cp:revision>269</cp:revision>
  <cp:lastPrinted>2018-08-16T13:25:00Z</cp:lastPrinted>
  <dcterms:created xsi:type="dcterms:W3CDTF">2015-10-08T06:47:48Z</dcterms:created>
  <dcterms:modified xsi:type="dcterms:W3CDTF">2018-08-16T14:01:18Z</dcterms:modified>
</cp:coreProperties>
</file>