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14"/>
  </p:notesMasterIdLst>
  <p:sldIdLst>
    <p:sldId id="256" r:id="rId6"/>
    <p:sldId id="291" r:id="rId7"/>
    <p:sldId id="292" r:id="rId8"/>
    <p:sldId id="294" r:id="rId9"/>
    <p:sldId id="295" r:id="rId10"/>
    <p:sldId id="297" r:id="rId11"/>
    <p:sldId id="298" r:id="rId12"/>
    <p:sldId id="300" r:id="rId13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Лист1!$A$2:$A$9</c:f>
              <c:strCache>
                <c:ptCount val="8"/>
                <c:pt idx="0">
                  <c:v>подоходный налог</c:v>
                </c:pt>
                <c:pt idx="1">
                  <c:v>налог на прибыль</c:v>
                </c:pt>
                <c:pt idx="2">
                  <c:v>земельный налог </c:v>
                </c:pt>
                <c:pt idx="3">
                  <c:v>налог на недвижимость</c:v>
                </c:pt>
                <c:pt idx="4">
                  <c:v>НДС</c:v>
                </c:pt>
                <c:pt idx="5">
                  <c:v>другие налоги от выручки</c:v>
                </c:pt>
                <c:pt idx="6">
                  <c:v>прочие налоговые доходы</c:v>
                </c:pt>
                <c:pt idx="7">
                  <c:v>неналоговые доходы 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0.40100000000000002</c:v>
                </c:pt>
                <c:pt idx="1">
                  <c:v>2.3E-2</c:v>
                </c:pt>
                <c:pt idx="2">
                  <c:v>0.127</c:v>
                </c:pt>
                <c:pt idx="3">
                  <c:v>0.16600000000000001</c:v>
                </c:pt>
                <c:pt idx="4">
                  <c:v>0.13100000000000001</c:v>
                </c:pt>
                <c:pt idx="5">
                  <c:v>0.06</c:v>
                </c:pt>
                <c:pt idx="6">
                  <c:v>1.4E-2</c:v>
                </c:pt>
                <c:pt idx="7">
                  <c:v>7.8E-2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337-46D7-9832-A26D336D7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7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"/>
          <c:y val="0.83848905286308451"/>
          <c:w val="1"/>
          <c:h val="0.161510947136915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868418260728217E-2"/>
          <c:y val="3.4394438858252031E-2"/>
          <c:w val="0.91613158173927178"/>
          <c:h val="0.7891622357574918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01.10.2018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5556332497615768E-3"/>
                  <c:y val="-3.0793856672222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815255081982267E-2"/>
                  <c:y val="0.1326506460275086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0.73899999999999999</c:v>
                </c:pt>
                <c:pt idx="1">
                  <c:v>0.16400000000000001</c:v>
                </c:pt>
                <c:pt idx="2">
                  <c:v>5.6000000000000001E-2</c:v>
                </c:pt>
                <c:pt idx="3">
                  <c:v>4.1000000000000002E-2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9223232246900494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7074876914202958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963610414679806E-2"/>
                  <c:y val="-2.3687582055557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5556332497615766E-2"/>
                  <c:y val="-1.4212549233333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государственный сектор</c:v>
                </c:pt>
                <c:pt idx="1">
                  <c:v>негосударственный сектор</c:v>
                </c:pt>
                <c:pt idx="2">
                  <c:v>индивидуальные предприниматели  </c:v>
                </c:pt>
                <c:pt idx="3">
                  <c:v>физические лица </c:v>
                </c:pt>
              </c:strCache>
            </c:strRef>
          </c:cat>
          <c:val>
            <c:numRef>
              <c:f>Лист1!$C$2:$C$5</c:f>
              <c:numCache>
                <c:formatCode>0.0%</c:formatCode>
                <c:ptCount val="4"/>
                <c:pt idx="0">
                  <c:v>0.74099999999999999</c:v>
                </c:pt>
                <c:pt idx="1">
                  <c:v>0.14299999999999999</c:v>
                </c:pt>
                <c:pt idx="2">
                  <c:v>5.5E-2</c:v>
                </c:pt>
                <c:pt idx="3">
                  <c:v>6.0999999999999999E-2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322112"/>
        <c:axId val="75323648"/>
        <c:axId val="0"/>
      </c:bar3DChart>
      <c:catAx>
        <c:axId val="75322112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323648"/>
        <c:crosses val="autoZero"/>
        <c:auto val="0"/>
        <c:lblAlgn val="ctr"/>
        <c:lblOffset val="100"/>
        <c:noMultiLvlLbl val="0"/>
      </c:catAx>
      <c:valAx>
        <c:axId val="753236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7532211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just">
              <a:defRPr/>
            </a:pPr>
            <a:r>
              <a:rPr lang="ru-RU" sz="1400" dirty="0" smtClean="0"/>
              <a:t>						</a:t>
            </a:r>
          </a:p>
          <a:p>
            <a:pPr algn="just">
              <a:defRPr/>
            </a:pPr>
            <a:r>
              <a:rPr lang="ru-RU" sz="1400" dirty="0" smtClean="0"/>
              <a:t>Расходы </a:t>
            </a:r>
            <a:r>
              <a:rPr lang="ru-RU" sz="1400" dirty="0"/>
              <a:t>консолидированного бюджета </a:t>
            </a:r>
            <a:r>
              <a:rPr lang="ru-RU" sz="1400" dirty="0" err="1"/>
              <a:t>Осиповичского</a:t>
            </a:r>
            <a:r>
              <a:rPr lang="ru-RU" sz="1400" dirty="0"/>
              <a:t> района  по функциональной классификации расходов за </a:t>
            </a:r>
            <a:r>
              <a:rPr lang="ru-RU" sz="1400" dirty="0" smtClean="0"/>
              <a:t> 9 месяцев </a:t>
            </a:r>
            <a:r>
              <a:rPr lang="ru-RU" sz="1400" baseline="0" dirty="0" smtClean="0"/>
              <a:t> 20</a:t>
            </a:r>
            <a:r>
              <a:rPr lang="ru-RU" sz="1400" dirty="0" smtClean="0"/>
              <a:t>18 года</a:t>
            </a:r>
          </a:p>
          <a:p>
            <a:pPr algn="just">
              <a:defRPr/>
            </a:pPr>
            <a:r>
              <a:rPr lang="ru-RU" sz="1400" dirty="0" smtClean="0"/>
              <a:t>						</a:t>
            </a:r>
            <a:r>
              <a:rPr lang="ru-RU" sz="1400" b="0" dirty="0" smtClean="0"/>
              <a:t>тыс. рублей</a:t>
            </a:r>
            <a:endParaRPr lang="ru-RU" sz="1400" b="0" dirty="0"/>
          </a:p>
        </c:rich>
      </c:tx>
      <c:layout>
        <c:manualLayout>
          <c:xMode val="edge"/>
          <c:yMode val="edge"/>
          <c:x val="0.15113516798787063"/>
          <c:y val="3.134971437282162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sideWall>
    <c:backWall>
      <c:thickness val="0"/>
      <c:spPr>
        <a:ln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a:ln>
        <a:effectLst>
          <a:glow rad="139700">
            <a:schemeClr val="accent1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>
          <a:bevelT w="6350"/>
        </a:sp3d>
      </c:spPr>
    </c:backWall>
    <c:plotArea>
      <c:layout>
        <c:manualLayout>
          <c:layoutTarget val="inner"/>
          <c:xMode val="edge"/>
          <c:yMode val="edge"/>
          <c:x val="7.5155164832292204E-2"/>
          <c:y val="0.26713843810636029"/>
          <c:w val="0.49641134645170143"/>
          <c:h val="0.73286156189363971"/>
        </c:manualLayout>
      </c:layout>
      <c:pie3DChart>
        <c:varyColors val="1"/>
        <c:ser>
          <c:idx val="0"/>
          <c:order val="0"/>
          <c:tx>
            <c:strRef>
              <c:f>Лист2!$B$2</c:f>
              <c:strCache>
                <c:ptCount val="1"/>
                <c:pt idx="0">
                  <c:v>Исполнено за  1 полугодие  2018 года 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281730181006874E-2"/>
                  <c:y val="-8.4918548144856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4273363561121305E-2"/>
                  <c:y val="-6.74993587818088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267785814530923E-2"/>
                  <c:y val="-5.0080169418761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8555093742128181E-2"/>
                  <c:y val="6.96767574521898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4281730181006874E-2"/>
                  <c:y val="8.0563750804094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7126920724027495E-2"/>
                  <c:y val="0.104515136178284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8566249235308935E-2"/>
                  <c:y val="-7.8386523582427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9.9972111267048105E-3"/>
                  <c:y val="-7.838635213371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Лист2!$B$3:$B$10</c:f>
              <c:numCache>
                <c:formatCode>#,##0.0</c:formatCode>
                <c:ptCount val="8"/>
                <c:pt idx="0">
                  <c:v>3215</c:v>
                </c:pt>
                <c:pt idx="1">
                  <c:v>1143</c:v>
                </c:pt>
                <c:pt idx="2">
                  <c:v>5735.9</c:v>
                </c:pt>
                <c:pt idx="3">
                  <c:v>12.4</c:v>
                </c:pt>
                <c:pt idx="4">
                  <c:v>12721.4</c:v>
                </c:pt>
                <c:pt idx="5">
                  <c:v>3594.2</c:v>
                </c:pt>
                <c:pt idx="6">
                  <c:v>18167.099999999999</c:v>
                </c:pt>
                <c:pt idx="7">
                  <c:v>1778.6</c:v>
                </c:pt>
              </c:numCache>
            </c:numRef>
          </c:val>
        </c:ser>
        <c:ser>
          <c:idx val="1"/>
          <c:order val="1"/>
          <c:tx>
            <c:strRef>
              <c:f>Лист2!$C$2</c:f>
              <c:strCache>
                <c:ptCount val="1"/>
              </c:strCache>
            </c:strRef>
          </c:tx>
          <c:explosion val="25"/>
          <c:cat>
            <c:strRef>
              <c:f>Лист2!$A$3:$A$10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 и жилищное строительство</c:v>
                </c:pt>
                <c:pt idx="3">
                  <c:v>Прочие отрасли</c:v>
                </c:pt>
                <c:pt idx="4">
                  <c:v>Здравоохранение</c:v>
                </c:pt>
                <c:pt idx="5">
                  <c:v>Физическая культура, спорт, культура и СМИ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Лист2!$C$3:$C$10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632409958215567"/>
          <c:y val="0.2477959046217087"/>
          <c:w val="0.32367587074825488"/>
          <c:h val="0.44515425820071974"/>
        </c:manualLayout>
      </c:layout>
      <c:overlay val="0"/>
      <c:txPr>
        <a:bodyPr/>
        <a:lstStyle/>
        <a:p>
          <a:pPr rtl="0">
            <a:defRPr sz="1200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8434145270413899E-2"/>
          <c:w val="0.76807299188979006"/>
          <c:h val="0.9415658547295860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effectLst>
              <a:outerShdw blurRad="50800" dist="50800" dir="5400000" algn="ctr" rotWithShape="0">
                <a:srgbClr val="92D050"/>
              </a:outerShdw>
            </a:effectLst>
          </c:spPr>
          <c:explosion val="7"/>
          <c:dLbls>
            <c:dLbl>
              <c:idx val="0"/>
              <c:layout>
                <c:manualLayout>
                  <c:x val="1.263704032885235E-2"/>
                  <c:y val="-2.101733570848962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6,9%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0145983779580048E-2"/>
                  <c:y val="-4.4358417930945269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2,5%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6439284523941784E-4"/>
                  <c:y val="1.5791022564414212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12,4%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493278524608275E-2"/>
                  <c:y val="2.9174742388240263E-3"/>
                </c:manualLayout>
              </c:layout>
              <c:tx>
                <c:rich>
                  <a:bodyPr/>
                  <a:lstStyle/>
                  <a:p>
                    <a:r>
                      <a:rPr lang="ru-RU" sz="1400" smtClean="0">
                        <a:latin typeface="Times New Roman" pitchFamily="18" charset="0"/>
                        <a:cs typeface="Times New Roman" pitchFamily="18" charset="0"/>
                      </a:rPr>
                      <a:t>27,4%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6.4044883901788696E-2"/>
                  <c:y val="8.7291594850948756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7,8%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727474725030552E-3"/>
                  <c:y val="-9.2620420810506435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39,2%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473758471280969E-2"/>
                  <c:y val="-0.29494280539478751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3,8%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delete val="1"/>
            </c:dLbl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Жилищно-коммунальные услуги</c:v>
                </c:pt>
                <c:pt idx="3">
                  <c:v>Здравоохранение</c:v>
                </c:pt>
                <c:pt idx="4">
                  <c:v>Физическая культура, культура и СМИ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Прочие отрасли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5.9</c:v>
                </c:pt>
                <c:pt idx="1">
                  <c:v>4.2</c:v>
                </c:pt>
                <c:pt idx="2">
                  <c:v>13.8</c:v>
                </c:pt>
                <c:pt idx="3">
                  <c:v>24.6</c:v>
                </c:pt>
                <c:pt idx="4">
                  <c:v>6.9</c:v>
                </c:pt>
                <c:pt idx="5">
                  <c:v>40</c:v>
                </c:pt>
                <c:pt idx="6">
                  <c:v>4.5</c:v>
                </c:pt>
                <c:pt idx="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551032107543606"/>
          <c:y val="9.2550667925286004E-2"/>
          <c:w val="0.243740806577047"/>
          <c:h val="0.61060387410101125"/>
        </c:manualLayout>
      </c:layout>
      <c:overlay val="0"/>
      <c:txPr>
        <a:bodyPr/>
        <a:lstStyle/>
        <a:p>
          <a:pPr>
            <a:defRPr sz="1400" baseline="0">
              <a:latin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878BC-A3C2-46A1-B3E4-B567C0069324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C2327A-1EC9-4D58-BCE3-25D186920B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878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64A96-8628-40D5-AE39-737B4833F51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657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39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4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9544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762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4426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896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11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850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004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2669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2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819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470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287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106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690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3751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410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2711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875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8656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58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14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2706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5046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514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022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0417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09736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58127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509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614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707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9662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532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8017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6134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02397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24247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42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33959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675497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2479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77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96042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310982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5336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7095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0811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37731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51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37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029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3568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1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47DEB-9963-467C-86FC-05128F7B5179}" type="datetimeFigureOut">
              <a:rPr lang="ru-RU" smtClean="0"/>
              <a:t>24.10.2018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73737-E513-45AD-B509-0C0C337E8F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365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890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48638-D09C-4BB2-A747-636842D3CEC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D9FCC-4FE6-4A8F-9237-F67F0239F21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99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C97C6-9055-40ED-B1B6-E079D8D43FB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43648-9087-4E8A-9C59-D9C3C06D2BC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3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5783-F518-49C9-9BD2-E0E0ED5B1EF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24.10.2018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6DDC3-911D-4ECA-A076-54ED7D28F04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1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772816"/>
            <a:ext cx="8136904" cy="4464496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b="1" i="1" dirty="0" smtClean="0">
                <a:latin typeface="Arial Black" pitchFamily="34" charset="0"/>
              </a:rPr>
              <a:t>БЮЛЛЕТЕНЬ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ОБ ИСПОЛНЕНИИ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>КОНСОЛИДИРОВАННОГО БЮДЖЕТА ОСИПОВИЧСКОГО РАЙОНА</a:t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b="1" i="1" dirty="0" smtClean="0">
                <a:latin typeface="Arial Black" pitchFamily="34" charset="0"/>
              </a:rPr>
              <a:t/>
            </a:r>
            <a:br>
              <a:rPr lang="ru-RU" b="1" i="1" dirty="0" smtClean="0">
                <a:latin typeface="Arial Black" pitchFamily="34" charset="0"/>
              </a:rPr>
            </a:br>
            <a:r>
              <a:rPr lang="ru-RU" i="1" dirty="0" smtClean="0">
                <a:latin typeface="+mn-lt"/>
              </a:rPr>
              <a:t>ЗА  </a:t>
            </a:r>
            <a:r>
              <a:rPr lang="ru-RU" i="1" dirty="0" smtClean="0">
                <a:latin typeface="+mn-lt"/>
              </a:rPr>
              <a:t>9 месяцев  2018 </a:t>
            </a:r>
            <a:r>
              <a:rPr lang="ru-RU" i="1" dirty="0" smtClean="0">
                <a:latin typeface="+mn-lt"/>
              </a:rPr>
              <a:t>ГОДА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>
                <a:latin typeface="+mn-lt"/>
              </a:rPr>
              <a:t> </a:t>
            </a:r>
            <a:r>
              <a:rPr lang="ru-RU" i="1" dirty="0" smtClean="0">
                <a:latin typeface="+mn-lt"/>
              </a:rPr>
              <a:t>                            </a:t>
            </a:r>
            <a:endParaRPr lang="ru-RU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57354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32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928992" cy="6552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809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08912" cy="778098"/>
          </a:xfrm>
        </p:spPr>
        <p:txBody>
          <a:bodyPr>
            <a:noAutofit/>
          </a:bodyPr>
          <a:lstStyle/>
          <a:p>
            <a:r>
              <a:rPr lang="ru-RU" sz="1600" dirty="0" smtClean="0"/>
              <a:t>Структура </a:t>
            </a:r>
            <a:r>
              <a:rPr lang="ru-RU" sz="1600" dirty="0" smtClean="0"/>
              <a:t>поступления доходов в бюджет Осиповичского района  за  9 месяце 2018 года</a:t>
            </a:r>
            <a:br>
              <a:rPr lang="ru-RU" sz="1600" dirty="0" smtClean="0"/>
            </a:br>
            <a:endParaRPr lang="ru-RU" sz="16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507486"/>
              </p:ext>
            </p:extLst>
          </p:nvPr>
        </p:nvGraphicFramePr>
        <p:xfrm>
          <a:off x="457200" y="1052736"/>
          <a:ext cx="8219256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682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40960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58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992888" cy="93610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Структура </a:t>
            </a:r>
            <a:r>
              <a:rPr lang="ru-RU" sz="2000" b="1" dirty="0" smtClean="0"/>
              <a:t>доходной части консолидированного бюджета </a:t>
            </a:r>
            <a:br>
              <a:rPr lang="ru-RU" sz="2000" b="1" dirty="0" smtClean="0"/>
            </a:br>
            <a:r>
              <a:rPr lang="ru-RU" sz="2000" b="1" dirty="0" err="1" smtClean="0"/>
              <a:t>Осиповичского</a:t>
            </a:r>
            <a:r>
              <a:rPr lang="ru-RU" sz="2000" b="1" dirty="0" smtClean="0"/>
              <a:t> района</a:t>
            </a:r>
            <a:endParaRPr lang="ru-RU" sz="20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7406467"/>
              </p:ext>
            </p:extLst>
          </p:nvPr>
        </p:nvGraphicFramePr>
        <p:xfrm>
          <a:off x="539552" y="1196752"/>
          <a:ext cx="8363272" cy="5361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1711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384130"/>
              </p:ext>
            </p:extLst>
          </p:nvPr>
        </p:nvGraphicFramePr>
        <p:xfrm>
          <a:off x="467544" y="15974"/>
          <a:ext cx="8568952" cy="6453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93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555"/>
            <a:ext cx="8136904" cy="720080"/>
          </a:xfrm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расходов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Осиповичского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района за 9 месяцев 2018 года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577573"/>
              </p:ext>
            </p:extLst>
          </p:nvPr>
        </p:nvGraphicFramePr>
        <p:xfrm>
          <a:off x="126003" y="692696"/>
          <a:ext cx="9001000" cy="5433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320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2238</TotalTime>
  <Words>60</Words>
  <Application>Microsoft Office PowerPoint</Application>
  <PresentationFormat>Экран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Тема Office</vt:lpstr>
      <vt:lpstr>1_Тема Office</vt:lpstr>
      <vt:lpstr>2_Тема Office</vt:lpstr>
      <vt:lpstr>3_Тема Office</vt:lpstr>
      <vt:lpstr>4_Тема Office</vt:lpstr>
      <vt:lpstr>БЮЛЛЕТЕНЬ ОБ ИСПОЛНЕНИИ КОНСОЛИДИРОВАННОГО БЮДЖЕТА ОСИПОВИЧСКОГО РАЙОНА  ЗА  9 месяцев  2018 ГОДА                               </vt:lpstr>
      <vt:lpstr>Презентация PowerPoint</vt:lpstr>
      <vt:lpstr>Презентация PowerPoint</vt:lpstr>
      <vt:lpstr>Структура поступления доходов в бюджет Осиповичского района  за  9 месяце 2018 года </vt:lpstr>
      <vt:lpstr>Презентация PowerPoint</vt:lpstr>
      <vt:lpstr>Структура доходной части консолидированного бюджета  Осиповичского района</vt:lpstr>
      <vt:lpstr>Презентация PowerPoint</vt:lpstr>
      <vt:lpstr> Структура расходов бюджета Осиповичского района за 9 месяцев 2018 года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БЮЛЛЕТЕНЬ ОБ ИСПОЛНЕНИИ</dc:title>
  <dc:creator>Беляцкая Ирина</dc:creator>
  <cp:lastModifiedBy>Пацкевич Наталья</cp:lastModifiedBy>
  <cp:revision>273</cp:revision>
  <cp:lastPrinted>2018-10-24T06:38:58Z</cp:lastPrinted>
  <dcterms:created xsi:type="dcterms:W3CDTF">2015-10-08T06:47:48Z</dcterms:created>
  <dcterms:modified xsi:type="dcterms:W3CDTF">2018-10-24T06:42:39Z</dcterms:modified>
</cp:coreProperties>
</file>