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1-е</a:t>
            </a:r>
            <a:r>
              <a:rPr lang="ru-RU" baseline="0" dirty="0" smtClean="0"/>
              <a:t> полугодие </a:t>
            </a:r>
            <a:r>
              <a:rPr lang="ru-RU" dirty="0" smtClean="0"/>
              <a:t>2019 года</a:t>
            </a:r>
            <a:endParaRPr lang="ru-RU" dirty="0"/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1-е полугодие 2019 года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0.54200000000000004</c:v>
                </c:pt>
                <c:pt idx="1">
                  <c:v>4.8000000000000001E-2</c:v>
                </c:pt>
                <c:pt idx="2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1-е полугодие 2018 год</a:t>
            </a:r>
            <a:endParaRPr lang="ru-RU" dirty="0"/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3.3286598828612152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1-е пол2018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0.66900000000000004</c:v>
                </c:pt>
                <c:pt idx="1">
                  <c:v>6.5000000000000002E-2</c:v>
                </c:pt>
                <c:pt idx="2">
                  <c:v>0.26600000000000001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</a:t>
            </a:r>
            <a:r>
              <a:rPr lang="ru-RU" sz="2000" baseline="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</a:t>
            </a:r>
            <a:r>
              <a:rPr lang="ru-RU" sz="2000" baseline="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090448039886413E-2"/>
                  <c:y val="-0.117579528200570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221BA5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                    (9 740,2 тыс. руб)</c:v>
                </c:pt>
                <c:pt idx="1">
                  <c:v>Налог на прибыль  ("минус" 157,6  тыс. руб.)</c:v>
                </c:pt>
                <c:pt idx="2">
                  <c:v>НДС                                             (2 897,6 тыс. руб.)</c:v>
                </c:pt>
                <c:pt idx="3">
                  <c:v>Земельный налог                (1 101,8 тыс. руб.)</c:v>
                </c:pt>
                <c:pt idx="4">
                  <c:v>Налог на недвижимость              (3 530,5  тыс. руб.)</c:v>
                </c:pt>
                <c:pt idx="5">
                  <c:v>Другие налоги от выручки  (1 376,4 тыс. руб.)</c:v>
                </c:pt>
                <c:pt idx="6">
                  <c:v>Прочие налоговые доходы (169,4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0.52200000000000002</c:v>
                </c:pt>
                <c:pt idx="1">
                  <c:v>-8.0000000000000002E-3</c:v>
                </c:pt>
                <c:pt idx="2">
                  <c:v>0.155</c:v>
                </c:pt>
                <c:pt idx="3">
                  <c:v>5.8999999999999997E-2</c:v>
                </c:pt>
                <c:pt idx="4">
                  <c:v>0.189</c:v>
                </c:pt>
                <c:pt idx="5">
                  <c:v>7.3999999999999996E-2</c:v>
                </c:pt>
                <c:pt idx="6">
                  <c:v>8.9999999999999993E-3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Компенсации расходов государства                                        (800,4 тыс. руб.)</c:v>
                </c:pt>
                <c:pt idx="1">
                  <c:v>Дивиденды по акциям и доходы от других форм участия в капитале                  (15,0 тыс. руб.)</c:v>
                </c:pt>
                <c:pt idx="2">
                  <c:v>Доходы от приватизации (продажи) жилых помещений  (272,5 тыс. руб.)</c:v>
                </c:pt>
                <c:pt idx="3">
                  <c:v>Штрафы (103,3 тыс. руб.)</c:v>
                </c:pt>
                <c:pt idx="4">
                  <c:v>Доходы от сдачи в аренду земельных участков и иного имущества (131,1 тыс. руб.)</c:v>
                </c:pt>
                <c:pt idx="5">
                  <c:v>Возврат средств,полученных и не использованных организациями в прошлом году (123,8тыс. руб.)</c:v>
                </c:pt>
                <c:pt idx="6">
                  <c:v>Прочие неналоговые доходы (200,9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0.48599999999999999</c:v>
                </c:pt>
                <c:pt idx="1">
                  <c:v>8.9999999999999993E-3</c:v>
                </c:pt>
                <c:pt idx="2">
                  <c:v>0.16500000000000001</c:v>
                </c:pt>
                <c:pt idx="3">
                  <c:v>6.3E-2</c:v>
                </c:pt>
                <c:pt idx="4">
                  <c:v>0.08</c:v>
                </c:pt>
                <c:pt idx="5">
                  <c:v>7.4999999999999997E-2</c:v>
                </c:pt>
                <c:pt idx="6">
                  <c:v>0.122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4197530864198"/>
          <c:y val="8.0943012778277854E-2"/>
          <c:w val="0.40432098765432101"/>
          <c:h val="0.919056987221722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35946005999342E-3"/>
          <c:y val="6.826049008253268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8184646150427197E-3"/>
                  <c:y val="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25137947635448E-2"/>
                  <c:y val="-5.3152579698146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757952820057031E-2"/>
                  <c:y val="4.348831864952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5159056401140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(2 787,3 тыс. руб.)</c:v>
                </c:pt>
                <c:pt idx="1">
                  <c:v>Национальная оборона (1,4 тыс. руб.)</c:v>
                </c:pt>
                <c:pt idx="2">
                  <c:v>Судебная власть, правоохранительная деятельность и обеспечение безопасности                        (119,8 тыс. руб.)</c:v>
                </c:pt>
                <c:pt idx="3">
                  <c:v>Национальная экономика (621,1 тыс. руб.)</c:v>
                </c:pt>
                <c:pt idx="4">
                  <c:v>Охрана окружающей среды (17,5 тыс. руб.)</c:v>
                </c:pt>
                <c:pt idx="5">
                  <c:v>Жилищно-коммунальные услуги и жилищное строительство (3 795,0 тыс. руб.)</c:v>
                </c:pt>
                <c:pt idx="6">
                  <c:v>Здравоохранение (11 931,7 тыс. руб.)</c:v>
                </c:pt>
                <c:pt idx="7">
                  <c:v>Физическия культура, спорт, культура и средства массовой информации (2 123,2 тыс. руб.)</c:v>
                </c:pt>
                <c:pt idx="8">
                  <c:v>Образование (15 509,6 тыс. руб.)</c:v>
                </c:pt>
                <c:pt idx="9">
                  <c:v>Социальная политика (1 152,0 тыс. руб.)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7.2999999999999995E-2</c:v>
                </c:pt>
                <c:pt idx="2">
                  <c:v>3.0000000000000001E-3</c:v>
                </c:pt>
                <c:pt idx="3">
                  <c:v>1.6E-2</c:v>
                </c:pt>
                <c:pt idx="5">
                  <c:v>0.1</c:v>
                </c:pt>
                <c:pt idx="6">
                  <c:v>0.314</c:v>
                </c:pt>
                <c:pt idx="7">
                  <c:v>5.6000000000000001E-2</c:v>
                </c:pt>
                <c:pt idx="8">
                  <c:v>0.40799999999999997</c:v>
                </c:pt>
                <c:pt idx="9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6142187905048"/>
          <c:y val="4.9024233228271436E-4"/>
          <c:w val="0.45383857909345271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6889572291246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5.9212434213716372E-2"/>
                  <c:y val="-0.294526148714066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7082651070669E-2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83387354859884E-2"/>
                  <c:y val="-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03079413509056E-3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9.27641413272649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801913816704776E-3"/>
                  <c:y val="-6.49348989290854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566774709719769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763695296210785E-2"/>
                  <c:y val="-1.391462119908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2566774709719748E-2"/>
                  <c:y val="-2.319103533181623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(19 877,8 тыс. руб.)</c:v>
                </c:pt>
                <c:pt idx="1">
                  <c:v>Медикаменты (462,8 тыс. руб.)</c:v>
                </c:pt>
                <c:pt idx="2">
                  <c:v>Питание (1 035,8 тыс. руб.)</c:v>
                </c:pt>
                <c:pt idx="3">
                  <c:v>Оплата коммунальных услуг                                    (3 738,7 тыс. руб)</c:v>
                </c:pt>
                <c:pt idx="4">
                  <c:v>Текущие и капитальные трансферты населению (1 332,2 тыс. руб.)</c:v>
                </c:pt>
                <c:pt idx="5">
                  <c:v>Субсидии (2 158,5 тыс. руб.)</c:v>
                </c:pt>
                <c:pt idx="6">
                  <c:v>Капитальные вложения в основные фонды (6 001,3 тыс. руб.)</c:v>
                </c:pt>
                <c:pt idx="7">
                  <c:v>Обслуживание ценных бумаг                                (264,0 тыс. руб.)</c:v>
                </c:pt>
                <c:pt idx="8">
                  <c:v>Текущее содержание объектов благоустройства (1 324,0 тыс. руб.)</c:v>
                </c:pt>
                <c:pt idx="9">
                  <c:v>Прочие расходы  (1 863,5 тыс. руб)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0.52200000000000002</c:v>
                </c:pt>
                <c:pt idx="1">
                  <c:v>1.2E-2</c:v>
                </c:pt>
                <c:pt idx="2">
                  <c:v>2.7E-2</c:v>
                </c:pt>
                <c:pt idx="3">
                  <c:v>9.8000000000000004E-2</c:v>
                </c:pt>
                <c:pt idx="4">
                  <c:v>3.5000000000000003E-2</c:v>
                </c:pt>
                <c:pt idx="5">
                  <c:v>5.7000000000000002E-2</c:v>
                </c:pt>
                <c:pt idx="6">
                  <c:v>0.158</c:v>
                </c:pt>
                <c:pt idx="7">
                  <c:v>7.0000000000000001E-3</c:v>
                </c:pt>
                <c:pt idx="8">
                  <c:v>3.5000000000000003E-2</c:v>
                </c:pt>
                <c:pt idx="9">
                  <c:v>4.9000000000000002E-2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2019 года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439999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2019 года по экономической классификации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067750"/>
              </p:ext>
            </p:extLst>
          </p:nvPr>
        </p:nvGraphicFramePr>
        <p:xfrm>
          <a:off x="827584" y="1481138"/>
          <a:ext cx="8136904" cy="4593627"/>
        </p:xfrm>
        <a:graphic>
          <a:graphicData uri="http://schemas.openxmlformats.org/drawingml/2006/table">
            <a:tbl>
              <a:tblPr/>
              <a:tblGrid>
                <a:gridCol w="6320297"/>
                <a:gridCol w="1816607"/>
              </a:tblGrid>
              <a:tr h="259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38 058,6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6 869,7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"Энергосбережение"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15 865,0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3 445,9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8 463,7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 года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4570"/>
              </p:ext>
            </p:extLst>
          </p:nvPr>
        </p:nvGraphicFramePr>
        <p:xfrm>
          <a:off x="467544" y="836711"/>
          <a:ext cx="8424936" cy="5665318"/>
        </p:xfrm>
        <a:graphic>
          <a:graphicData uri="http://schemas.openxmlformats.org/drawingml/2006/table">
            <a:tbl>
              <a:tblPr/>
              <a:tblGrid>
                <a:gridCol w="223387"/>
                <a:gridCol w="4516563"/>
                <a:gridCol w="1803291"/>
                <a:gridCol w="1881695"/>
              </a:tblGrid>
              <a:tr h="24114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июля 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12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308,5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684,0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12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992,5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8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2 128,3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2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091,3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11 799,5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15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083,8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09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2 426,8 тыс. рублей.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Привлечены средства от реализации облигаций в сумме 5 064,1 тыс. рублей на финансирование строительства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терапевтического корпуса на 100 коек по ул. Октябрьской, 2 в г.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Осиповичи. 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На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/>
                        </a:rPr>
                        <a:t> финансирование кассового разрыва, возникшего при исполнении районного 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/>
                        </a:rPr>
                        <a:t>бюджета,  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/>
                        </a:rPr>
                        <a:t>привлечены бюджетные кредиты из областного бюджета на сумму 684,0 тыс. рублей.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райисполкома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 smtClean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 smtClean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2800" dirty="0" smtClean="0">
                <a:latin typeface="Times New Roman"/>
                <a:ea typeface="Times New Roman"/>
              </a:rPr>
              <a:t> района за               </a:t>
            </a:r>
            <a:r>
              <a:rPr lang="en-US" sz="2800" dirty="0" smtClean="0">
                <a:latin typeface="Times New Roman"/>
                <a:ea typeface="Times New Roman"/>
              </a:rPr>
              <a:t>I </a:t>
            </a:r>
            <a:r>
              <a:rPr lang="ru-RU" sz="2800" dirty="0">
                <a:latin typeface="Times New Roman"/>
                <a:ea typeface="Times New Roman"/>
              </a:rPr>
              <a:t>полугодие 2019 </a:t>
            </a:r>
            <a:r>
              <a:rPr lang="ru-RU" sz="2800" dirty="0" smtClean="0">
                <a:latin typeface="Times New Roman"/>
                <a:ea typeface="Times New Roman"/>
              </a:rPr>
              <a:t>года поступило доходов 34 420,5 тыс. рублей, расходы профинансированы в сумме 38 058,6 тыс. рублей, дефицит на 1 июля 2019 г.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составил  3 638,1 тыс. рублей.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Бюджет  района  за </a:t>
            </a:r>
            <a:r>
              <a:rPr lang="en-US" sz="2800" dirty="0">
                <a:latin typeface="Times New Roman"/>
                <a:ea typeface="Times New Roman"/>
              </a:rPr>
              <a:t>I </a:t>
            </a:r>
            <a:r>
              <a:rPr lang="ru-RU" sz="2800" dirty="0">
                <a:latin typeface="Times New Roman"/>
                <a:ea typeface="Times New Roman"/>
              </a:rPr>
              <a:t>полугодие 2019 </a:t>
            </a:r>
            <a:r>
              <a:rPr lang="ru-RU" sz="2800" dirty="0" smtClean="0">
                <a:latin typeface="Times New Roman"/>
                <a:ea typeface="Times New Roman"/>
              </a:rPr>
              <a:t>по доходам исполнен в объеме </a:t>
            </a:r>
            <a:r>
              <a:rPr lang="ru-RU" sz="2800" dirty="0">
                <a:latin typeface="Times New Roman"/>
                <a:ea typeface="Times New Roman"/>
              </a:rPr>
              <a:t>47,0 </a:t>
            </a:r>
            <a:r>
              <a:rPr lang="ru-RU" sz="2800" dirty="0" smtClean="0">
                <a:latin typeface="Times New Roman"/>
                <a:ea typeface="Times New Roman"/>
              </a:rPr>
              <a:t>% </a:t>
            </a:r>
            <a:r>
              <a:rPr lang="ru-RU" sz="2800" dirty="0">
                <a:latin typeface="Times New Roman"/>
                <a:ea typeface="Times New Roman"/>
              </a:rPr>
              <a:t>к годовому плану 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Собственные </a:t>
            </a:r>
            <a:r>
              <a:rPr lang="ru-RU" sz="2800" dirty="0">
                <a:latin typeface="Times New Roman"/>
                <a:ea typeface="Times New Roman"/>
              </a:rPr>
              <a:t>доходы поступили в сумме </a:t>
            </a:r>
            <a:r>
              <a:rPr lang="ru-RU" sz="2800" dirty="0" smtClean="0">
                <a:latin typeface="Times New Roman"/>
                <a:ea typeface="Times New Roman"/>
              </a:rPr>
              <a:t>20 305,3 тыс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</a:rPr>
              <a:t>рублей, в том числе налоговые доходы в сумме 18 658,3 тыс. рублей, неналоговые доходы в сумме 1 647,0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14 115,2 тыс. рублей, в том числе дотация в сумме 13 240,3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Дотация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бюджетам первичного уровня из районного бюджета составила 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159,7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2019 года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773376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(34 420,5 тыс. рублей)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(33 865,3 тыс.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(555,2 тыс. рублей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84,6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35,7 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51,0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28,2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63,6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78,8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53,1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53,9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43,6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31,4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31,3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2019 года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по уровням бюджета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3583540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5899674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</a:t>
            </a:r>
            <a:r>
              <a:rPr lang="en-US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I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полугодие 2019 года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54,2%, неналоговые доходы – 4,8%, безвозмездные поступления – 41,0%. По сравнению с аналогичным периодом 2018 года увеличилась доля безвозмездных поступлений.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02014661"/>
              </p:ext>
            </p:extLst>
          </p:nvPr>
        </p:nvGraphicFramePr>
        <p:xfrm>
          <a:off x="611560" y="692696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36643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</a:t>
            </a:r>
            <a:r>
              <a:rPr lang="en-US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2019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	</a:t>
            </a:r>
          </a:p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    </a:t>
            </a:r>
            <a:r>
              <a:rPr lang="ru-RU" sz="1800" dirty="0" smtClean="0">
                <a:latin typeface="Times New Roman"/>
                <a:ea typeface="Times New Roman"/>
              </a:rPr>
              <a:t>Расходы </a:t>
            </a:r>
            <a:r>
              <a:rPr lang="ru-RU" sz="1800" dirty="0">
                <a:latin typeface="Times New Roman"/>
                <a:ea typeface="Times New Roman"/>
              </a:rPr>
              <a:t>консолидированного бюджета </a:t>
            </a:r>
            <a:r>
              <a:rPr lang="ru-RU" sz="1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1800" dirty="0" smtClean="0">
                <a:latin typeface="Times New Roman"/>
                <a:ea typeface="Times New Roman"/>
              </a:rPr>
              <a:t> района за              </a:t>
            </a:r>
            <a:r>
              <a:rPr lang="en-US" sz="1800" dirty="0" smtClean="0">
                <a:latin typeface="Times New Roman"/>
                <a:ea typeface="Times New Roman"/>
              </a:rPr>
              <a:t>I </a:t>
            </a:r>
            <a:r>
              <a:rPr lang="ru-RU" sz="1800" dirty="0" smtClean="0">
                <a:latin typeface="Times New Roman"/>
                <a:ea typeface="Times New Roman"/>
              </a:rPr>
              <a:t>полугодие 2019 года </a:t>
            </a:r>
            <a:r>
              <a:rPr lang="ru-RU" sz="1800" dirty="0">
                <a:latin typeface="Times New Roman"/>
                <a:ea typeface="Times New Roman"/>
              </a:rPr>
              <a:t>составили </a:t>
            </a:r>
            <a:r>
              <a:rPr lang="ru-RU" sz="1800" dirty="0" smtClean="0">
                <a:latin typeface="Times New Roman"/>
                <a:ea typeface="Times New Roman"/>
              </a:rPr>
              <a:t>38 058,6 тыс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dirty="0" smtClean="0">
                <a:latin typeface="Times New Roman"/>
                <a:ea typeface="Times New Roman"/>
              </a:rPr>
              <a:t>рублей или 49,6 % к уточнённому плану на год.</a:t>
            </a:r>
          </a:p>
          <a:p>
            <a:pPr marR="45085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	Бюджет </a:t>
            </a:r>
            <a:r>
              <a:rPr lang="ru-RU" sz="1800" dirty="0">
                <a:latin typeface="Times New Roman"/>
                <a:ea typeface="Times New Roman"/>
              </a:rPr>
              <a:t>района в отчетном периоде сохранил социальную направленность: на социальную </a:t>
            </a:r>
            <a:r>
              <a:rPr lang="ru-RU" sz="1800" dirty="0" smtClean="0">
                <a:latin typeface="Times New Roman"/>
                <a:ea typeface="Times New Roman"/>
              </a:rPr>
              <a:t>сферу (без учета расходов на капстроительство) направлено 25 627,9 тыс</a:t>
            </a:r>
            <a:r>
              <a:rPr lang="ru-RU" sz="1800" dirty="0">
                <a:latin typeface="Times New Roman"/>
                <a:ea typeface="Times New Roman"/>
              </a:rPr>
              <a:t>. рублей, или </a:t>
            </a:r>
            <a:r>
              <a:rPr lang="ru-RU" sz="1800" dirty="0" smtClean="0">
                <a:latin typeface="Times New Roman"/>
                <a:ea typeface="Times New Roman"/>
              </a:rPr>
              <a:t>78,6 </a:t>
            </a:r>
            <a:r>
              <a:rPr lang="ru-RU" sz="1800" dirty="0">
                <a:latin typeface="Times New Roman"/>
                <a:ea typeface="Times New Roman"/>
              </a:rPr>
              <a:t>% </a:t>
            </a:r>
            <a:r>
              <a:rPr lang="ru-RU" sz="1800" dirty="0" smtClean="0">
                <a:latin typeface="Times New Roman"/>
                <a:ea typeface="Times New Roman"/>
              </a:rPr>
              <a:t>объёма расходов бюджета без капстроительства.</a:t>
            </a:r>
            <a:r>
              <a:rPr lang="ru-RU" sz="1800" b="1" dirty="0" smtClean="0">
                <a:latin typeface="Times New Roman"/>
                <a:ea typeface="Times New Roman"/>
              </a:rPr>
              <a:t> </a:t>
            </a:r>
          </a:p>
          <a:p>
            <a:pPr marR="45085" indent="0" algn="just"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Расходы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на  национальную экономику определились в сумме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621,1 тыс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. рублей, из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330,4 тыс. </a:t>
            </a:r>
            <a:r>
              <a:rPr lang="ru-RU" sz="1800" dirty="0" smtClean="0">
                <a:latin typeface="Times New Roman"/>
                <a:ea typeface="Times New Roman"/>
              </a:rPr>
              <a:t>рублей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257,1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25,0 тыс.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рублей.</a:t>
            </a:r>
            <a:endParaRPr lang="ru-RU" sz="1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           </a:t>
            </a:r>
            <a:endParaRPr lang="ru-RU" sz="1400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 года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sz="1700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3 795,0 тыс. рублей, что составило 10,0 %  объема расходов  бюджета</a:t>
            </a:r>
            <a:r>
              <a:rPr lang="ru-RU" sz="1700" dirty="0" smtClean="0">
                <a:latin typeface="Times New Roman"/>
                <a:ea typeface="Times New Roman"/>
              </a:rPr>
              <a:t>.</a:t>
            </a:r>
          </a:p>
          <a:p>
            <a:pPr marR="45085" indent="457200" algn="just"/>
            <a:r>
              <a:rPr lang="ru-RU" sz="1700" dirty="0" smtClean="0">
                <a:latin typeface="Times New Roman"/>
                <a:ea typeface="Times New Roman"/>
              </a:rPr>
              <a:t>Расходы по жилищному строительству составили 25,9 тыс. рублей, из них 25,8 тыс. рублей направлены 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№268.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жилищно-коммунальное хозяйство израсходовано 1 687,4 тыс. рублей, из них на субсидии по жилищно-коммунальным услугам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sz="1700" dirty="0" smtClean="0">
                <a:latin typeface="Times New Roman"/>
                <a:ea typeface="Times New Roman"/>
              </a:rPr>
              <a:t> 1 441,4 тыс. рублей, на компенсацию потерь от оказания услуг льготной категории граждан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20,8 тыс. рублей, на текущий ремонт жилищного фонда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88,6 тыс. рублей, на капитальный ремонт жилфонда – 136,6 тыс. рублей.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</a:t>
            </a:r>
            <a:r>
              <a:rPr lang="ru-RU" sz="1700" dirty="0">
                <a:latin typeface="Times New Roman"/>
                <a:ea typeface="Times New Roman"/>
              </a:rPr>
              <a:t>благоустройство населенных пунктов направлено </a:t>
            </a:r>
            <a:r>
              <a:rPr lang="ru-RU" sz="1700" dirty="0" smtClean="0">
                <a:latin typeface="Times New Roman"/>
                <a:ea typeface="Times New Roman"/>
              </a:rPr>
              <a:t>1 646,8 тыс</a:t>
            </a:r>
            <a:r>
              <a:rPr lang="ru-RU" sz="1700" dirty="0">
                <a:latin typeface="Times New Roman"/>
                <a:ea typeface="Times New Roman"/>
              </a:rPr>
              <a:t>. рублей, в том числе на содержание и текущий ремонт </a:t>
            </a:r>
            <a:r>
              <a:rPr lang="ru-RU" sz="1700" dirty="0" smtClean="0">
                <a:latin typeface="Times New Roman"/>
                <a:ea typeface="Times New Roman"/>
              </a:rPr>
              <a:t>объектов </a:t>
            </a:r>
            <a:r>
              <a:rPr lang="ru-RU" sz="1700" dirty="0">
                <a:latin typeface="Times New Roman"/>
                <a:ea typeface="Times New Roman"/>
              </a:rPr>
              <a:t>благоустройства населенных пунктов – </a:t>
            </a:r>
            <a:r>
              <a:rPr lang="ru-RU" sz="1700" dirty="0" smtClean="0">
                <a:latin typeface="Times New Roman"/>
                <a:ea typeface="Times New Roman"/>
              </a:rPr>
              <a:t>1 324,1 тыс</a:t>
            </a:r>
            <a:r>
              <a:rPr lang="ru-RU" sz="1700" dirty="0">
                <a:latin typeface="Times New Roman"/>
                <a:ea typeface="Times New Roman"/>
              </a:rPr>
              <a:t>. рублей, из них за счет средств  бюджетов сельсоветов </a:t>
            </a:r>
            <a:r>
              <a:rPr lang="ru-RU" sz="1700" dirty="0" smtClean="0">
                <a:latin typeface="Times New Roman"/>
                <a:ea typeface="Times New Roman"/>
              </a:rPr>
              <a:t>– 101,2 </a:t>
            </a:r>
            <a:r>
              <a:rPr lang="ru-RU" sz="1700" dirty="0">
                <a:latin typeface="Times New Roman"/>
                <a:ea typeface="Times New Roman"/>
              </a:rPr>
              <a:t>тыс. рублей, на </a:t>
            </a:r>
            <a:r>
              <a:rPr lang="ru-RU" sz="1700" dirty="0" smtClean="0">
                <a:latin typeface="Times New Roman"/>
                <a:ea typeface="Times New Roman"/>
              </a:rPr>
              <a:t>капитальный ремонт 322,7 тыс. рублей, в том числе </a:t>
            </a:r>
            <a:r>
              <a:rPr lang="ru-RU" sz="1700" dirty="0">
                <a:latin typeface="Times New Roman"/>
                <a:ea typeface="Times New Roman"/>
              </a:rPr>
              <a:t>за счет средств, поступающих из республиканского дорожного фонда – </a:t>
            </a:r>
            <a:r>
              <a:rPr lang="ru-RU" sz="1700" dirty="0" smtClean="0">
                <a:latin typeface="Times New Roman"/>
                <a:ea typeface="Times New Roman"/>
              </a:rPr>
              <a:t>311,6 </a:t>
            </a:r>
            <a:r>
              <a:rPr lang="ru-RU" sz="1700" dirty="0"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743268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2019 год по функциональной классификации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989</Words>
  <Application>Microsoft Office PowerPoint</Application>
  <PresentationFormat>Экран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Исполнение бюджета Осиповичского района за I полугодие 2019 года</vt:lpstr>
      <vt:lpstr>Доходы консолидированного бюджета  Осиповичского района I полугодие 2019 года</vt:lpstr>
      <vt:lpstr>Доходы консолидированного бюджета Осиповичского района поступившие за I полугодие 2019 года год по уровням бюджета</vt:lpstr>
      <vt:lpstr>В структуре доходов консолидированного бюджета района за I полугодие 2019 года налоговые доходы составили 54,2%, неналоговые доходы – 4,8%, безвозмездные поступления – 41,0%. По сравнению с аналогичным периодом 2018 года увеличилась доля безвозмездных поступлений.</vt:lpstr>
      <vt:lpstr>Презентация PowerPoint</vt:lpstr>
      <vt:lpstr>Структура неналоговых доходов консолидированного бюджета района за I полугодие 2019 года</vt:lpstr>
      <vt:lpstr>Расходы консолидированного бюджета Осиповичского района за I полугодие 2019 года</vt:lpstr>
      <vt:lpstr>Презентация PowerPoint</vt:lpstr>
      <vt:lpstr>Структура расходов консолидированного бюджета района                        за I полугодие 2019 год по функциональной классификации</vt:lpstr>
      <vt:lpstr>Структура расходов консолидированного бюджета района за I полугодие 2019 года по экономической классификации</vt:lpstr>
      <vt:lpstr>Программные расходы консолидированного бюджета района за I полугодие 2019 года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</cp:lastModifiedBy>
  <cp:revision>323</cp:revision>
  <cp:lastPrinted>2019-02-13T11:17:33Z</cp:lastPrinted>
  <dcterms:created xsi:type="dcterms:W3CDTF">2018-04-13T18:16:16Z</dcterms:created>
  <dcterms:modified xsi:type="dcterms:W3CDTF">2019-07-29T06:13:54Z</dcterms:modified>
</cp:coreProperties>
</file>